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76" r:id="rId5"/>
    <p:sldId id="277" r:id="rId6"/>
    <p:sldId id="278" r:id="rId7"/>
    <p:sldId id="275" r:id="rId8"/>
    <p:sldId id="281" r:id="rId9"/>
    <p:sldId id="257" r:id="rId10"/>
    <p:sldId id="283" r:id="rId11"/>
    <p:sldId id="280" r:id="rId12"/>
    <p:sldId id="279" r:id="rId13"/>
    <p:sldId id="28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70" autoAdjust="0"/>
  </p:normalViewPr>
  <p:slideViewPr>
    <p:cSldViewPr snapToGrid="0">
      <p:cViewPr varScale="1">
        <p:scale>
          <a:sx n="105" d="100"/>
          <a:sy n="105" d="100"/>
        </p:scale>
        <p:origin x="18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AEE64-04F0-4A04-9E38-9AF2F74EAA0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387A5D5-61D6-401B-A300-7CB09A579B19}">
      <dgm:prSet/>
      <dgm:spPr/>
      <dgm:t>
        <a:bodyPr/>
        <a:lstStyle/>
        <a:p>
          <a:r>
            <a:rPr lang="en-US"/>
            <a:t>Inspectors make contact with all facilities in their territories to assess potential public health risks to dairy supply.</a:t>
          </a:r>
        </a:p>
      </dgm:t>
    </dgm:pt>
    <dgm:pt modelId="{6A3FB36B-8D02-449F-ADF0-BC7DA71DB68D}" type="parTrans" cxnId="{9E12DB96-9078-4695-94DF-D300E7F37663}">
      <dgm:prSet/>
      <dgm:spPr/>
      <dgm:t>
        <a:bodyPr/>
        <a:lstStyle/>
        <a:p>
          <a:endParaRPr lang="en-US"/>
        </a:p>
      </dgm:t>
    </dgm:pt>
    <dgm:pt modelId="{09FAEFA3-811E-4952-BD0B-EE2D1CDC2EBC}" type="sibTrans" cxnId="{9E12DB96-9078-4695-94DF-D300E7F37663}">
      <dgm:prSet/>
      <dgm:spPr/>
      <dgm:t>
        <a:bodyPr/>
        <a:lstStyle/>
        <a:p>
          <a:endParaRPr lang="en-US"/>
        </a:p>
      </dgm:t>
    </dgm:pt>
    <dgm:pt modelId="{6703D58A-2FA3-4F39-A0A7-7221F05CEA1E}">
      <dgm:prSet/>
      <dgm:spPr/>
      <dgm:t>
        <a:bodyPr/>
        <a:lstStyle/>
        <a:p>
          <a:r>
            <a:rPr lang="en-US"/>
            <a:t>Facilities are encouraged to make necessary preparations to protect against structural damage (IE milk storage, silos, parlors, barns, etc).</a:t>
          </a:r>
        </a:p>
      </dgm:t>
    </dgm:pt>
    <dgm:pt modelId="{F45266F4-6678-4F0F-A27E-3247127A9572}" type="parTrans" cxnId="{BFB08B60-D556-4C67-92CD-7C258D192584}">
      <dgm:prSet/>
      <dgm:spPr/>
      <dgm:t>
        <a:bodyPr/>
        <a:lstStyle/>
        <a:p>
          <a:endParaRPr lang="en-US"/>
        </a:p>
      </dgm:t>
    </dgm:pt>
    <dgm:pt modelId="{335C232A-C8D5-4120-84B5-8EABC7A132D8}" type="sibTrans" cxnId="{BFB08B60-D556-4C67-92CD-7C258D192584}">
      <dgm:prSet/>
      <dgm:spPr/>
      <dgm:t>
        <a:bodyPr/>
        <a:lstStyle/>
        <a:p>
          <a:endParaRPr lang="en-US"/>
        </a:p>
      </dgm:t>
    </dgm:pt>
    <dgm:pt modelId="{D1E9B01F-4EAB-44CB-B6FE-4165C2306DFC}">
      <dgm:prSet/>
      <dgm:spPr/>
      <dgm:t>
        <a:bodyPr/>
        <a:lstStyle/>
        <a:p>
          <a:r>
            <a:rPr lang="en-US"/>
            <a:t>Possible contingency plans to ensure continued production of dairy products are discussed.</a:t>
          </a:r>
        </a:p>
      </dgm:t>
    </dgm:pt>
    <dgm:pt modelId="{E4776B38-FB8B-4062-B966-27CF9CF8F83C}" type="parTrans" cxnId="{6E80C12A-4A32-49C0-A38C-A4B045EE9ACD}">
      <dgm:prSet/>
      <dgm:spPr/>
      <dgm:t>
        <a:bodyPr/>
        <a:lstStyle/>
        <a:p>
          <a:endParaRPr lang="en-US"/>
        </a:p>
      </dgm:t>
    </dgm:pt>
    <dgm:pt modelId="{F9432C97-3C9E-47CB-90DC-43C73B0D1305}" type="sibTrans" cxnId="{6E80C12A-4A32-49C0-A38C-A4B045EE9ACD}">
      <dgm:prSet/>
      <dgm:spPr/>
      <dgm:t>
        <a:bodyPr/>
        <a:lstStyle/>
        <a:p>
          <a:endParaRPr lang="en-US"/>
        </a:p>
      </dgm:t>
    </dgm:pt>
    <dgm:pt modelId="{3092C98E-8B4E-45F1-9993-4ACBDA89D107}">
      <dgm:prSet/>
      <dgm:spPr/>
      <dgm:t>
        <a:bodyPr/>
        <a:lstStyle/>
        <a:p>
          <a:r>
            <a:rPr lang="en-US"/>
            <a:t>Facility addresses and contact information are updated.</a:t>
          </a:r>
        </a:p>
      </dgm:t>
    </dgm:pt>
    <dgm:pt modelId="{38133007-A6D4-4E0D-9DA2-F6A6071159E5}" type="parTrans" cxnId="{163ADDEA-D440-484A-B95A-09CE07FEA16E}">
      <dgm:prSet/>
      <dgm:spPr/>
      <dgm:t>
        <a:bodyPr/>
        <a:lstStyle/>
        <a:p>
          <a:endParaRPr lang="en-US"/>
        </a:p>
      </dgm:t>
    </dgm:pt>
    <dgm:pt modelId="{53B0BE8A-C96A-4933-92DE-E4D6A23DDB1F}" type="sibTrans" cxnId="{163ADDEA-D440-484A-B95A-09CE07FEA16E}">
      <dgm:prSet/>
      <dgm:spPr/>
      <dgm:t>
        <a:bodyPr/>
        <a:lstStyle/>
        <a:p>
          <a:endParaRPr lang="en-US"/>
        </a:p>
      </dgm:t>
    </dgm:pt>
    <dgm:pt modelId="{BB45B07B-854B-43B3-8C92-FFCD09161B62}" type="pres">
      <dgm:prSet presAssocID="{757AEE64-04F0-4A04-9E38-9AF2F74EAA07}" presName="vert0" presStyleCnt="0">
        <dgm:presLayoutVars>
          <dgm:dir/>
          <dgm:animOne val="branch"/>
          <dgm:animLvl val="lvl"/>
        </dgm:presLayoutVars>
      </dgm:prSet>
      <dgm:spPr/>
    </dgm:pt>
    <dgm:pt modelId="{1FEF9D13-C3F9-4F2D-B024-D7938C89673B}" type="pres">
      <dgm:prSet presAssocID="{5387A5D5-61D6-401B-A300-7CB09A579B19}" presName="thickLine" presStyleLbl="alignNode1" presStyleIdx="0" presStyleCnt="4"/>
      <dgm:spPr/>
    </dgm:pt>
    <dgm:pt modelId="{0E48CBD2-0D62-4C18-9B22-EAFF319D40F1}" type="pres">
      <dgm:prSet presAssocID="{5387A5D5-61D6-401B-A300-7CB09A579B19}" presName="horz1" presStyleCnt="0"/>
      <dgm:spPr/>
    </dgm:pt>
    <dgm:pt modelId="{FBF2AD4A-DFF7-423A-9AC2-6F3E29282797}" type="pres">
      <dgm:prSet presAssocID="{5387A5D5-61D6-401B-A300-7CB09A579B19}" presName="tx1" presStyleLbl="revTx" presStyleIdx="0" presStyleCnt="4"/>
      <dgm:spPr/>
    </dgm:pt>
    <dgm:pt modelId="{16CF88FF-768A-45A3-A6B4-81F8AD4A8CFF}" type="pres">
      <dgm:prSet presAssocID="{5387A5D5-61D6-401B-A300-7CB09A579B19}" presName="vert1" presStyleCnt="0"/>
      <dgm:spPr/>
    </dgm:pt>
    <dgm:pt modelId="{F956E5D0-85B8-4BFD-804C-BDCD6E13CDE5}" type="pres">
      <dgm:prSet presAssocID="{6703D58A-2FA3-4F39-A0A7-7221F05CEA1E}" presName="thickLine" presStyleLbl="alignNode1" presStyleIdx="1" presStyleCnt="4"/>
      <dgm:spPr/>
    </dgm:pt>
    <dgm:pt modelId="{342C2B19-C6AA-4838-948E-5D800C1F2452}" type="pres">
      <dgm:prSet presAssocID="{6703D58A-2FA3-4F39-A0A7-7221F05CEA1E}" presName="horz1" presStyleCnt="0"/>
      <dgm:spPr/>
    </dgm:pt>
    <dgm:pt modelId="{84B79883-13C7-411A-BD48-15E06551F05B}" type="pres">
      <dgm:prSet presAssocID="{6703D58A-2FA3-4F39-A0A7-7221F05CEA1E}" presName="tx1" presStyleLbl="revTx" presStyleIdx="1" presStyleCnt="4"/>
      <dgm:spPr/>
    </dgm:pt>
    <dgm:pt modelId="{1354C991-A8B9-4947-93D8-54EE78C15CE8}" type="pres">
      <dgm:prSet presAssocID="{6703D58A-2FA3-4F39-A0A7-7221F05CEA1E}" presName="vert1" presStyleCnt="0"/>
      <dgm:spPr/>
    </dgm:pt>
    <dgm:pt modelId="{D92AD9E4-099F-4D91-B686-0EF74681D625}" type="pres">
      <dgm:prSet presAssocID="{D1E9B01F-4EAB-44CB-B6FE-4165C2306DFC}" presName="thickLine" presStyleLbl="alignNode1" presStyleIdx="2" presStyleCnt="4"/>
      <dgm:spPr/>
    </dgm:pt>
    <dgm:pt modelId="{21126012-8784-4928-9FE7-FD1E277F8444}" type="pres">
      <dgm:prSet presAssocID="{D1E9B01F-4EAB-44CB-B6FE-4165C2306DFC}" presName="horz1" presStyleCnt="0"/>
      <dgm:spPr/>
    </dgm:pt>
    <dgm:pt modelId="{B978F166-7474-44DD-BF93-61A53E91C316}" type="pres">
      <dgm:prSet presAssocID="{D1E9B01F-4EAB-44CB-B6FE-4165C2306DFC}" presName="tx1" presStyleLbl="revTx" presStyleIdx="2" presStyleCnt="4"/>
      <dgm:spPr/>
    </dgm:pt>
    <dgm:pt modelId="{A235B48A-0C2E-4DD4-9DB5-221EF81621BF}" type="pres">
      <dgm:prSet presAssocID="{D1E9B01F-4EAB-44CB-B6FE-4165C2306DFC}" presName="vert1" presStyleCnt="0"/>
      <dgm:spPr/>
    </dgm:pt>
    <dgm:pt modelId="{2E019902-C3C8-453C-BA1D-842817B8551A}" type="pres">
      <dgm:prSet presAssocID="{3092C98E-8B4E-45F1-9993-4ACBDA89D107}" presName="thickLine" presStyleLbl="alignNode1" presStyleIdx="3" presStyleCnt="4"/>
      <dgm:spPr/>
    </dgm:pt>
    <dgm:pt modelId="{E1444153-70A1-415F-8094-A780C3240B72}" type="pres">
      <dgm:prSet presAssocID="{3092C98E-8B4E-45F1-9993-4ACBDA89D107}" presName="horz1" presStyleCnt="0"/>
      <dgm:spPr/>
    </dgm:pt>
    <dgm:pt modelId="{CE1925D8-14DC-40A7-9892-16D7FC9AB258}" type="pres">
      <dgm:prSet presAssocID="{3092C98E-8B4E-45F1-9993-4ACBDA89D107}" presName="tx1" presStyleLbl="revTx" presStyleIdx="3" presStyleCnt="4"/>
      <dgm:spPr/>
    </dgm:pt>
    <dgm:pt modelId="{61DF3675-8679-468E-A029-A1851BF3B633}" type="pres">
      <dgm:prSet presAssocID="{3092C98E-8B4E-45F1-9993-4ACBDA89D107}" presName="vert1" presStyleCnt="0"/>
      <dgm:spPr/>
    </dgm:pt>
  </dgm:ptLst>
  <dgm:cxnLst>
    <dgm:cxn modelId="{3576A802-AB2B-4A7F-9C34-5AB53201FE74}" type="presOf" srcId="{3092C98E-8B4E-45F1-9993-4ACBDA89D107}" destId="{CE1925D8-14DC-40A7-9892-16D7FC9AB258}" srcOrd="0" destOrd="0" presId="urn:microsoft.com/office/officeart/2008/layout/LinedList"/>
    <dgm:cxn modelId="{C4F0D812-5AE9-4A28-9CC5-AEB10BCCD88A}" type="presOf" srcId="{757AEE64-04F0-4A04-9E38-9AF2F74EAA07}" destId="{BB45B07B-854B-43B3-8C92-FFCD09161B62}" srcOrd="0" destOrd="0" presId="urn:microsoft.com/office/officeart/2008/layout/LinedList"/>
    <dgm:cxn modelId="{0E678028-6041-4A05-95F8-5E3D89D782F4}" type="presOf" srcId="{5387A5D5-61D6-401B-A300-7CB09A579B19}" destId="{FBF2AD4A-DFF7-423A-9AC2-6F3E29282797}" srcOrd="0" destOrd="0" presId="urn:microsoft.com/office/officeart/2008/layout/LinedList"/>
    <dgm:cxn modelId="{6E80C12A-4A32-49C0-A38C-A4B045EE9ACD}" srcId="{757AEE64-04F0-4A04-9E38-9AF2F74EAA07}" destId="{D1E9B01F-4EAB-44CB-B6FE-4165C2306DFC}" srcOrd="2" destOrd="0" parTransId="{E4776B38-FB8B-4062-B966-27CF9CF8F83C}" sibTransId="{F9432C97-3C9E-47CB-90DC-43C73B0D1305}"/>
    <dgm:cxn modelId="{BFB08B60-D556-4C67-92CD-7C258D192584}" srcId="{757AEE64-04F0-4A04-9E38-9AF2F74EAA07}" destId="{6703D58A-2FA3-4F39-A0A7-7221F05CEA1E}" srcOrd="1" destOrd="0" parTransId="{F45266F4-6678-4F0F-A27E-3247127A9572}" sibTransId="{335C232A-C8D5-4120-84B5-8EABC7A132D8}"/>
    <dgm:cxn modelId="{9E12DB96-9078-4695-94DF-D300E7F37663}" srcId="{757AEE64-04F0-4A04-9E38-9AF2F74EAA07}" destId="{5387A5D5-61D6-401B-A300-7CB09A579B19}" srcOrd="0" destOrd="0" parTransId="{6A3FB36B-8D02-449F-ADF0-BC7DA71DB68D}" sibTransId="{09FAEFA3-811E-4952-BD0B-EE2D1CDC2EBC}"/>
    <dgm:cxn modelId="{163ADDEA-D440-484A-B95A-09CE07FEA16E}" srcId="{757AEE64-04F0-4A04-9E38-9AF2F74EAA07}" destId="{3092C98E-8B4E-45F1-9993-4ACBDA89D107}" srcOrd="3" destOrd="0" parTransId="{38133007-A6D4-4E0D-9DA2-F6A6071159E5}" sibTransId="{53B0BE8A-C96A-4933-92DE-E4D6A23DDB1F}"/>
    <dgm:cxn modelId="{558835EF-BDE7-407D-A49E-65AEF2F5A2E3}" type="presOf" srcId="{6703D58A-2FA3-4F39-A0A7-7221F05CEA1E}" destId="{84B79883-13C7-411A-BD48-15E06551F05B}" srcOrd="0" destOrd="0" presId="urn:microsoft.com/office/officeart/2008/layout/LinedList"/>
    <dgm:cxn modelId="{1698CAFE-618C-4DC8-8131-56CA21B0A83B}" type="presOf" srcId="{D1E9B01F-4EAB-44CB-B6FE-4165C2306DFC}" destId="{B978F166-7474-44DD-BF93-61A53E91C316}" srcOrd="0" destOrd="0" presId="urn:microsoft.com/office/officeart/2008/layout/LinedList"/>
    <dgm:cxn modelId="{03951DC2-5F4B-44A2-B6B6-C2162D3FF434}" type="presParOf" srcId="{BB45B07B-854B-43B3-8C92-FFCD09161B62}" destId="{1FEF9D13-C3F9-4F2D-B024-D7938C89673B}" srcOrd="0" destOrd="0" presId="urn:microsoft.com/office/officeart/2008/layout/LinedList"/>
    <dgm:cxn modelId="{26948894-0972-4A7E-B229-14D7BD6941D3}" type="presParOf" srcId="{BB45B07B-854B-43B3-8C92-FFCD09161B62}" destId="{0E48CBD2-0D62-4C18-9B22-EAFF319D40F1}" srcOrd="1" destOrd="0" presId="urn:microsoft.com/office/officeart/2008/layout/LinedList"/>
    <dgm:cxn modelId="{610F4348-BABA-4F9C-B6CD-B04002E18A65}" type="presParOf" srcId="{0E48CBD2-0D62-4C18-9B22-EAFF319D40F1}" destId="{FBF2AD4A-DFF7-423A-9AC2-6F3E29282797}" srcOrd="0" destOrd="0" presId="urn:microsoft.com/office/officeart/2008/layout/LinedList"/>
    <dgm:cxn modelId="{1A9E16A0-8384-4ED3-B025-B6C9AFBA772D}" type="presParOf" srcId="{0E48CBD2-0D62-4C18-9B22-EAFF319D40F1}" destId="{16CF88FF-768A-45A3-A6B4-81F8AD4A8CFF}" srcOrd="1" destOrd="0" presId="urn:microsoft.com/office/officeart/2008/layout/LinedList"/>
    <dgm:cxn modelId="{87A4C018-4FF9-454D-AC3E-47F1B656A7DD}" type="presParOf" srcId="{BB45B07B-854B-43B3-8C92-FFCD09161B62}" destId="{F956E5D0-85B8-4BFD-804C-BDCD6E13CDE5}" srcOrd="2" destOrd="0" presId="urn:microsoft.com/office/officeart/2008/layout/LinedList"/>
    <dgm:cxn modelId="{CD40CE48-9B57-42CA-8170-420FDEE4D2FB}" type="presParOf" srcId="{BB45B07B-854B-43B3-8C92-FFCD09161B62}" destId="{342C2B19-C6AA-4838-948E-5D800C1F2452}" srcOrd="3" destOrd="0" presId="urn:microsoft.com/office/officeart/2008/layout/LinedList"/>
    <dgm:cxn modelId="{A5EB1BE1-85BA-4D1C-93BC-E8470E660829}" type="presParOf" srcId="{342C2B19-C6AA-4838-948E-5D800C1F2452}" destId="{84B79883-13C7-411A-BD48-15E06551F05B}" srcOrd="0" destOrd="0" presId="urn:microsoft.com/office/officeart/2008/layout/LinedList"/>
    <dgm:cxn modelId="{3C316CB4-BCA3-42D2-BEE8-AE3759D7C6E7}" type="presParOf" srcId="{342C2B19-C6AA-4838-948E-5D800C1F2452}" destId="{1354C991-A8B9-4947-93D8-54EE78C15CE8}" srcOrd="1" destOrd="0" presId="urn:microsoft.com/office/officeart/2008/layout/LinedList"/>
    <dgm:cxn modelId="{BAFED4E7-F298-499D-84A6-9B68142855C3}" type="presParOf" srcId="{BB45B07B-854B-43B3-8C92-FFCD09161B62}" destId="{D92AD9E4-099F-4D91-B686-0EF74681D625}" srcOrd="4" destOrd="0" presId="urn:microsoft.com/office/officeart/2008/layout/LinedList"/>
    <dgm:cxn modelId="{DCC2DA11-AEBB-474F-8D35-1E2787D41FCA}" type="presParOf" srcId="{BB45B07B-854B-43B3-8C92-FFCD09161B62}" destId="{21126012-8784-4928-9FE7-FD1E277F8444}" srcOrd="5" destOrd="0" presId="urn:microsoft.com/office/officeart/2008/layout/LinedList"/>
    <dgm:cxn modelId="{9B5048E7-6A8D-4ABF-BBFC-04B95D03CFE8}" type="presParOf" srcId="{21126012-8784-4928-9FE7-FD1E277F8444}" destId="{B978F166-7474-44DD-BF93-61A53E91C316}" srcOrd="0" destOrd="0" presId="urn:microsoft.com/office/officeart/2008/layout/LinedList"/>
    <dgm:cxn modelId="{CC79DFFE-9F05-4A31-ABF8-913181E738C2}" type="presParOf" srcId="{21126012-8784-4928-9FE7-FD1E277F8444}" destId="{A235B48A-0C2E-4DD4-9DB5-221EF81621BF}" srcOrd="1" destOrd="0" presId="urn:microsoft.com/office/officeart/2008/layout/LinedList"/>
    <dgm:cxn modelId="{A7210EAB-C1AE-4219-9F09-F1C16FA3DECE}" type="presParOf" srcId="{BB45B07B-854B-43B3-8C92-FFCD09161B62}" destId="{2E019902-C3C8-453C-BA1D-842817B8551A}" srcOrd="6" destOrd="0" presId="urn:microsoft.com/office/officeart/2008/layout/LinedList"/>
    <dgm:cxn modelId="{5D76FA41-1C54-4C11-905A-D068866597E2}" type="presParOf" srcId="{BB45B07B-854B-43B3-8C92-FFCD09161B62}" destId="{E1444153-70A1-415F-8094-A780C3240B72}" srcOrd="7" destOrd="0" presId="urn:microsoft.com/office/officeart/2008/layout/LinedList"/>
    <dgm:cxn modelId="{B97614EC-035D-4404-A25B-4847B85D6DFD}" type="presParOf" srcId="{E1444153-70A1-415F-8094-A780C3240B72}" destId="{CE1925D8-14DC-40A7-9892-16D7FC9AB258}" srcOrd="0" destOrd="0" presId="urn:microsoft.com/office/officeart/2008/layout/LinedList"/>
    <dgm:cxn modelId="{893D4E39-7D0A-417D-A5AC-1DEC27CC9CB0}" type="presParOf" srcId="{E1444153-70A1-415F-8094-A780C3240B72}" destId="{61DF3675-8679-468E-A029-A1851BF3B6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F9D13-C3F9-4F2D-B024-D7938C89673B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2AD4A-DFF7-423A-9AC2-6F3E29282797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Inspectors make contact with all facilities in their territories to assess potential public health risks to dairy supply.</a:t>
          </a:r>
        </a:p>
      </dsp:txBody>
      <dsp:txXfrm>
        <a:off x="0" y="0"/>
        <a:ext cx="5175384" cy="1384035"/>
      </dsp:txXfrm>
    </dsp:sp>
    <dsp:sp modelId="{F956E5D0-85B8-4BFD-804C-BDCD6E13CDE5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79883-13C7-411A-BD48-15E06551F05B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Facilities are encouraged to make necessary preparations to protect against structural damage (IE milk storage, silos, parlors, barns, etc).</a:t>
          </a:r>
        </a:p>
      </dsp:txBody>
      <dsp:txXfrm>
        <a:off x="0" y="1384035"/>
        <a:ext cx="5175384" cy="1384035"/>
      </dsp:txXfrm>
    </dsp:sp>
    <dsp:sp modelId="{D92AD9E4-099F-4D91-B686-0EF74681D625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8F166-7474-44DD-BF93-61A53E91C316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Possible contingency plans to ensure continued production of dairy products are discussed.</a:t>
          </a:r>
        </a:p>
      </dsp:txBody>
      <dsp:txXfrm>
        <a:off x="0" y="2768070"/>
        <a:ext cx="5175384" cy="1384035"/>
      </dsp:txXfrm>
    </dsp:sp>
    <dsp:sp modelId="{2E019902-C3C8-453C-BA1D-842817B8551A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925D8-14DC-40A7-9892-16D7FC9AB258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Facility addresses and contact information are updated.</a:t>
          </a:r>
        </a:p>
      </dsp:txBody>
      <dsp:txXfrm>
        <a:off x="0" y="4152105"/>
        <a:ext cx="5175384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0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6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1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8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4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9D4F-BCD0-433D-B284-30B557E7265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C6DA-6974-4958-9E4A-4BACBABF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mmer.Williams@FDACS.gov" TargetMode="External"/><Relationship Id="rId2" Type="http://schemas.openxmlformats.org/officeDocument/2006/relationships/hyperlink" Target="mailto:Kevin.See@FDACS.gov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E38D-D9A2-4517-A2D0-353CF947D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SART Updates:</a:t>
            </a:r>
            <a:br>
              <a:rPr lang="en-US" dirty="0"/>
            </a:br>
            <a:r>
              <a:rPr lang="en-US" dirty="0"/>
              <a:t>Dairy Hurricane Preparedness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DEDC5-6623-4757-A3BA-C2EE35CAB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24" y="4431325"/>
            <a:ext cx="9144000" cy="1110883"/>
          </a:xfrm>
        </p:spPr>
        <p:txBody>
          <a:bodyPr>
            <a:normAutofit/>
          </a:bodyPr>
          <a:lstStyle/>
          <a:p>
            <a:r>
              <a:rPr lang="en-US" dirty="0"/>
              <a:t>Summer Williams &amp; Kevin See</a:t>
            </a:r>
            <a:br>
              <a:rPr lang="en-US" dirty="0"/>
            </a:br>
            <a:r>
              <a:rPr lang="en-US" dirty="0"/>
              <a:t>Division of Food Safety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D47ED-D5AD-4367-BFE9-38488524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4" y="5587512"/>
            <a:ext cx="8968152" cy="12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7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3D115-7F41-48E7-85A2-9E6BA72A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/>
              <a:t>After the Storm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639B-8808-491F-90EC-7698BF12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/>
              <a:t>As soon as it is safe to do so, inspectors immediately begin making contact with facilities and taking note of damages, power outages, possible public health risks, interruptions to production, etc. </a:t>
            </a:r>
          </a:p>
          <a:p>
            <a:r>
              <a:rPr lang="en-US" sz="1900"/>
              <a:t>Inspectors make use of Survey123 app to keep track of contacted facilities and their status.  </a:t>
            </a:r>
          </a:p>
          <a:p>
            <a:r>
              <a:rPr lang="en-US" sz="1900"/>
              <a:t>The Bureau of Dairy Industry is typically able to contact, assess, and report on all dairy facilities statewide within a few hours after an event.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A0F92-5423-4443-A0DA-4861A48D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36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59B2A-B48B-4CAF-A890-4BD0DCA13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15" y="0"/>
            <a:ext cx="546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3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B902BF-9E19-4F27-AAE9-3D59B6CBF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452" y="0"/>
            <a:ext cx="5215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3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7E1D1-3CE4-4AF0-964F-F47FC9BC6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05" y="0"/>
            <a:ext cx="5499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DA6F49-F489-4E01-845F-E513DC72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029575" cy="997330"/>
          </a:xfrm>
        </p:spPr>
        <p:txBody>
          <a:bodyPr/>
          <a:lstStyle/>
          <a:p>
            <a:pPr algn="ctr"/>
            <a:r>
              <a:rPr lang="en-US" dirty="0"/>
              <a:t>Contact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23A8E9-3F27-48D2-9475-C43C6238F4C2}"/>
              </a:ext>
            </a:extLst>
          </p:cNvPr>
          <p:cNvSpPr/>
          <p:nvPr/>
        </p:nvSpPr>
        <p:spPr>
          <a:xfrm>
            <a:off x="2286000" y="18593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Kevin See</a:t>
            </a:r>
            <a:br>
              <a:rPr lang="en-US" b="1" dirty="0"/>
            </a:br>
            <a:r>
              <a:rPr lang="en-US" dirty="0"/>
              <a:t>Environmental Specialist III </a:t>
            </a:r>
          </a:p>
          <a:p>
            <a:r>
              <a:rPr lang="en-US" dirty="0"/>
              <a:t>State Rating Officer</a:t>
            </a:r>
          </a:p>
          <a:p>
            <a:r>
              <a:rPr lang="en-US" dirty="0"/>
              <a:t>(850) 815-2197</a:t>
            </a:r>
          </a:p>
          <a:p>
            <a:r>
              <a:rPr lang="en-US" u="sng" dirty="0">
                <a:hlinkClick r:id="rId2"/>
              </a:rPr>
              <a:t>Kevin.See@FDACS.gov</a:t>
            </a:r>
            <a:endParaRPr lang="en-US" dirty="0"/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ea typeface="Calibri" panose="020F0502020204030204" pitchFamily="34" charset="0"/>
              </a:rPr>
              <a:t>Summer Williams</a:t>
            </a:r>
            <a:endParaRPr lang="en-US" dirty="0"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Emergency Response Coordinator </a:t>
            </a:r>
          </a:p>
          <a:p>
            <a:r>
              <a:rPr lang="en-US" dirty="0">
                <a:ea typeface="Calibri" panose="020F0502020204030204" pitchFamily="34" charset="0"/>
              </a:rPr>
              <a:t>(850) 245-5535 Office</a:t>
            </a:r>
          </a:p>
          <a:p>
            <a:r>
              <a:rPr lang="en-US" dirty="0">
                <a:ea typeface="Calibri" panose="020F0502020204030204" pitchFamily="34" charset="0"/>
              </a:rPr>
              <a:t>(850) 251-5115 Cell (no texting capabilities)</a:t>
            </a:r>
          </a:p>
          <a:p>
            <a:r>
              <a:rPr lang="en-US" u="sng" dirty="0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Summer.Williams@FDACS.gov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5DA8B2-EE65-4575-BE4E-827F02FF0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29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9028-0911-4BCF-95E5-94DCA873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29575" cy="1325563"/>
          </a:xfrm>
        </p:spPr>
        <p:txBody>
          <a:bodyPr/>
          <a:lstStyle/>
          <a:p>
            <a:pPr algn="ctr"/>
            <a:r>
              <a:rPr lang="en-US" dirty="0"/>
              <a:t>GIS- Maps, Maps, and More Maps!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62BBD-749D-4FB8-8D5E-7759D1323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690689"/>
            <a:ext cx="8459358" cy="4173540"/>
          </a:xfrm>
        </p:spPr>
        <p:txBody>
          <a:bodyPr/>
          <a:lstStyle/>
          <a:p>
            <a:r>
              <a:rPr lang="en-US" dirty="0"/>
              <a:t>Utilizing GIS for:</a:t>
            </a:r>
          </a:p>
          <a:p>
            <a:pPr lvl="1"/>
            <a:r>
              <a:rPr lang="en-US" dirty="0"/>
              <a:t>Resource Planning- personnel and facilities</a:t>
            </a:r>
          </a:p>
          <a:p>
            <a:pPr lvl="1"/>
            <a:r>
              <a:rPr lang="en-US" dirty="0"/>
              <a:t>Emergency Response Assessments- Survey 123</a:t>
            </a:r>
          </a:p>
          <a:p>
            <a:pPr lvl="1"/>
            <a:r>
              <a:rPr lang="en-US" dirty="0"/>
              <a:t>Possibility of more ideas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B90F9-7F19-48C7-BEB5-F9204366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" y="5589268"/>
            <a:ext cx="8955756" cy="12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w Locating - Nedap Livestock Management">
            <a:extLst>
              <a:ext uri="{FF2B5EF4-FFF2-40B4-BE49-F238E27FC236}">
                <a16:creationId xmlns:a16="http://schemas.microsoft.com/office/drawing/2014/main" id="{CBD5B5CC-6894-48D3-80BF-984A14EB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03" y="3681756"/>
            <a:ext cx="5407050" cy="22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8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68FE78-E941-4392-BEB3-30DE40E9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5591927"/>
            <a:ext cx="8882494" cy="125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CDA000-9DF7-48CE-A5DF-C4AC1248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6775" y="-2796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Automatic Data – moving to FIMS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57EBA0-7327-4F7B-B4B4-0FB3897BA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518" y="1268104"/>
            <a:ext cx="563296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4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68FE78-E941-4392-BEB3-30DE40E9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5591927"/>
            <a:ext cx="8882494" cy="125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CDA000-9DF7-48CE-A5DF-C4AC1248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6775" y="-2796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Inspector Locations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DC145D-D2DC-4BA3-BC24-C41B788C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88" y="1045944"/>
            <a:ext cx="62856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1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68FE78-E941-4392-BEB3-30DE40E9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5591927"/>
            <a:ext cx="8882494" cy="125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BFCD8-B719-43C8-906D-2017332DB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3" y="1045944"/>
            <a:ext cx="8882492" cy="446711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CDA000-9DF7-48CE-A5DF-C4AC1248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6775" y="-2796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TS Eta Response Planning</a:t>
            </a:r>
          </a:p>
        </p:txBody>
      </p:sp>
    </p:spTree>
    <p:extLst>
      <p:ext uri="{BB962C8B-B14F-4D97-AF65-F5344CB8AC3E}">
        <p14:creationId xmlns:p14="http://schemas.microsoft.com/office/powerpoint/2010/main" val="83082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68FE78-E941-4392-BEB3-30DE40E9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5591927"/>
            <a:ext cx="8882494" cy="125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CDA000-9DF7-48CE-A5DF-C4AC1248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6775" y="-2796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Survey 123 for Damage Assessments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E7F7F6-401C-4ADA-895A-CF60AEED1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35" y="1514227"/>
            <a:ext cx="2478277" cy="42309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38FB0-D000-499E-892A-47AFC4E6109D}"/>
              </a:ext>
            </a:extLst>
          </p:cNvPr>
          <p:cNvSpPr/>
          <p:nvPr/>
        </p:nvSpPr>
        <p:spPr>
          <a:xfrm>
            <a:off x="617352" y="1564608"/>
            <a:ext cx="2240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Tracks in Real Time from inspector in field directly to dashboard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for situational awareness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 better operational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80D1D2-7850-41D9-9661-77DB830C1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40" y="1466881"/>
            <a:ext cx="2433149" cy="43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1EDCC6-EF2C-4474-9283-98228C92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0" y="1297568"/>
            <a:ext cx="7999100" cy="4316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D9028-0911-4BCF-95E5-94DCA873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6"/>
            <a:ext cx="9144000" cy="964192"/>
          </a:xfrm>
        </p:spPr>
        <p:txBody>
          <a:bodyPr/>
          <a:lstStyle/>
          <a:p>
            <a:pPr algn="ctr"/>
            <a:r>
              <a:rPr lang="en-US" dirty="0"/>
              <a:t>Hurricane Sally Response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B90F9-7F19-48C7-BEB5-F9204366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7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9028-0911-4BCF-95E5-94DCA873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6"/>
            <a:ext cx="9144000" cy="964192"/>
          </a:xfrm>
        </p:spPr>
        <p:txBody>
          <a:bodyPr/>
          <a:lstStyle/>
          <a:p>
            <a:pPr algn="ctr"/>
            <a:r>
              <a:rPr lang="en-US" dirty="0"/>
              <a:t>Industry Preparedness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B90F9-7F19-48C7-BEB5-F9204366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B35262-B26D-49BA-915B-BD67B7061EC1}"/>
              </a:ext>
            </a:extLst>
          </p:cNvPr>
          <p:cNvSpPr/>
          <p:nvPr/>
        </p:nvSpPr>
        <p:spPr>
          <a:xfrm>
            <a:off x="656337" y="1485037"/>
            <a:ext cx="7831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Emphasis on having an Emergency Action Plan for all dairy establishments, hauling companies, and cooperatives to ensure minimizing foodborne illness and a continuity of operations following a power outage or other damage from a 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Dairy Emergency Information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Preparedness Questionnaire Flyer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5A3B0B1-BA6E-42F2-9778-F0AE81331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848" y="3405188"/>
            <a:ext cx="4986866" cy="280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0A08-5D26-4289-AFAD-A11B8D43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Before the Storm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B0E0D-6EC0-45A0-ADE3-9F02F7774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C233D39-BFDB-4B52-836B-DA5573AB3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00495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971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334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SART Updates: Dairy Hurricane Preparedness</vt:lpstr>
      <vt:lpstr>GIS- Maps, Maps, and More Maps!</vt:lpstr>
      <vt:lpstr>Automatic Data – moving to FIMS</vt:lpstr>
      <vt:lpstr>Inspector Locations</vt:lpstr>
      <vt:lpstr>TS Eta Response Planning</vt:lpstr>
      <vt:lpstr>Survey 123 for Damage Assessments</vt:lpstr>
      <vt:lpstr>Hurricane Sally Response Dashboard</vt:lpstr>
      <vt:lpstr>Industry Preparedness</vt:lpstr>
      <vt:lpstr>Before the Storm</vt:lpstr>
      <vt:lpstr>After the Storm</vt:lpstr>
      <vt:lpstr>PowerPoint Presentation</vt:lpstr>
      <vt:lpstr>PowerPoint Presentation</vt:lpstr>
      <vt:lpstr>PowerPoint Presentation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SART Updates: Dairy Hurricane Preparedness</dc:title>
  <dc:creator>Williams, Summer</dc:creator>
  <cp:lastModifiedBy>Williams, Summer</cp:lastModifiedBy>
  <cp:revision>1</cp:revision>
  <dcterms:created xsi:type="dcterms:W3CDTF">2021-06-29T18:32:51Z</dcterms:created>
  <dcterms:modified xsi:type="dcterms:W3CDTF">2021-06-29T18:39:53Z</dcterms:modified>
</cp:coreProperties>
</file>